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18"/>
  </p:notesMasterIdLst>
  <p:handoutMasterIdLst>
    <p:handoutMasterId r:id="rId19"/>
  </p:handoutMasterIdLst>
  <p:sldIdLst>
    <p:sldId id="1706" r:id="rId6"/>
    <p:sldId id="1605" r:id="rId7"/>
    <p:sldId id="1709" r:id="rId8"/>
    <p:sldId id="1711" r:id="rId9"/>
    <p:sldId id="1721" r:id="rId10"/>
    <p:sldId id="1722" r:id="rId11"/>
    <p:sldId id="1723" r:id="rId12"/>
    <p:sldId id="1724" r:id="rId13"/>
    <p:sldId id="1725" r:id="rId14"/>
    <p:sldId id="265" r:id="rId15"/>
    <p:sldId id="261" r:id="rId16"/>
    <p:sldId id="260" r:id="rId1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bots" id="{1E83ADB4-93AB-1A45-8DC1-B68FBB36C3ED}">
          <p14:sldIdLst>
            <p14:sldId id="1709"/>
            <p14:sldId id="1711"/>
          </p14:sldIdLst>
        </p14:section>
        <p14:section name="invoking &amp; processing task modules" id="{50904C25-6A0F-844A-8D8C-21E860AE5E34}">
          <p14:sldIdLst>
            <p14:sldId id="1721"/>
            <p14:sldId id="1722"/>
            <p14:sldId id="1723"/>
            <p14:sldId id="1724"/>
            <p14:sldId id="1725"/>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3287" autoAdjust="0"/>
    <p:restoredTop sz="64617" autoAdjust="0"/>
  </p:normalViewPr>
  <p:slideViewPr>
    <p:cSldViewPr snapToGrid="0">
      <p:cViewPr varScale="1">
        <p:scale>
          <a:sx n="130" d="100"/>
          <a:sy n="130" d="100"/>
        </p:scale>
        <p:origin x="200" y="392"/>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98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11/30/19 9:34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11/30/19 9:34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11/30/19 10:08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11/30/19 9:34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0206840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11/30/19 9:34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11/30/19 9:34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11/30/19 9:34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will explore working with task modules in the context of a bot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11/30/19 9:34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032486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So far in this module, you've learned how to create task modules as HTML web pages and Adaptive Cards. You've learned how to use these task modules from tabs as well as invoking them using Microsoft Teams' support for deep links.</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Another way you can use task modules is from bots. Bots present a unique challenge in that there's no user interface to interact with a bot, rather all communication is typically done using conversations.</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Microsoft's Bot Framework and the Microsoft Teams SDKs have added support for not only invoking task modules, but also to handle the **</a:t>
            </a:r>
            <a:r>
              <a:rPr lang="en-US" sz="900" b="0" kern="1200" dirty="0" err="1">
                <a:solidFill>
                  <a:schemeClr val="tx1"/>
                </a:solidFill>
                <a:effectLst/>
                <a:latin typeface="Segoe UI Light" pitchFamily="34" charset="0"/>
                <a:ea typeface="+mn-ea"/>
                <a:cs typeface="+mn-cs"/>
              </a:rPr>
              <a:t>Action.Submit</a:t>
            </a:r>
            <a:r>
              <a:rPr lang="en-US" sz="900" b="0" kern="1200" dirty="0">
                <a:solidFill>
                  <a:schemeClr val="tx1"/>
                </a:solidFill>
                <a:effectLst/>
                <a:latin typeface="Segoe UI Light" pitchFamily="34" charset="0"/>
                <a:ea typeface="+mn-ea"/>
                <a:cs typeface="+mn-cs"/>
              </a:rPr>
              <a:t>** event in the case where task modules submit information back to the bot.</a:t>
            </a:r>
          </a:p>
          <a:p>
            <a:endParaRPr lang="en-US" sz="900" b="0" kern="1200" dirty="0">
              <a:solidFill>
                <a:schemeClr val="tx1"/>
              </a:solidFill>
              <a:effectLst/>
              <a:latin typeface="Segoe UI Light" pitchFamily="34" charset="0"/>
              <a:ea typeface="+mn-ea"/>
              <a:cs typeface="+mn-cs"/>
            </a:endParaRPr>
          </a:p>
          <a:p>
            <a:endParaRPr lang="en-US" sz="9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11/30/19 10:47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062458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will explore how to invoke task modules with deep links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11/30/19 9:58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658958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from a previous unit, the process of invoking a task module is to call the `</a:t>
            </a:r>
            <a:r>
              <a:rPr lang="en-US" dirty="0" err="1"/>
              <a:t>submitTask</a:t>
            </a:r>
            <a:r>
              <a:rPr lang="en-US" dirty="0"/>
              <a:t>(</a:t>
            </a:r>
            <a:r>
              <a:rPr lang="en-US" dirty="0" err="1"/>
              <a:t>taskInfo</a:t>
            </a:r>
            <a:r>
              <a:rPr lang="en-US" dirty="0"/>
              <a:t>, </a:t>
            </a:r>
            <a:r>
              <a:rPr lang="en-US" dirty="0" err="1"/>
              <a:t>submitHandler</a:t>
            </a:r>
            <a:r>
              <a:rPr lang="en-US" dirty="0"/>
              <a:t>)` method in the Microsoft Teams JavaScript SDK. This method won't work when invoking the task module from the bot because the bot's code is running as a web service external to Microsoft Teams.</a:t>
            </a:r>
          </a:p>
          <a:p>
            <a:endParaRPr lang="en-US" dirty="0"/>
          </a:p>
          <a:p>
            <a:r>
              <a:rPr lang="en-US" dirty="0"/>
              <a:t>Instead, you have two options for invoking a task module from a bot.</a:t>
            </a:r>
          </a:p>
          <a:p>
            <a:endParaRPr lang="en-US" dirty="0"/>
          </a:p>
          <a:p>
            <a:r>
              <a:rPr lang="en-US" dirty="0"/>
              <a:t>One option is to use a deep link that is included in the message posted to the **Conversations** tab in Microsoft Teams by the bot. When a user selects this link, it will invoke the task module.</a:t>
            </a:r>
          </a:p>
          <a:p>
            <a:endParaRPr lang="en-US" dirty="0"/>
          </a:p>
          <a:p>
            <a:r>
              <a:rPr lang="en-US" dirty="0"/>
              <a:t>The other option is to send a special type of message to the Bot Framework and therefore, to Microsoft Teams. This message can be sent from a card action or from the bot itself.</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11/30/19 11:03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609878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how this works</a:t>
            </a:r>
          </a:p>
          <a:p>
            <a:endParaRPr lang="en-US" dirty="0"/>
          </a:p>
          <a:p>
            <a:r>
              <a:rPr lang="en-US" dirty="0"/>
              <a:t>To create the message, set a button's type to `invoke`. The `</a:t>
            </a:r>
            <a:r>
              <a:rPr lang="en-US" dirty="0" err="1"/>
              <a:t>value.type</a:t>
            </a:r>
            <a:r>
              <a:rPr lang="en-US" dirty="0"/>
              <a:t>` property of the button should be set to `task/fetch`, or `</a:t>
            </a:r>
            <a:r>
              <a:rPr lang="en-US" dirty="0" err="1"/>
              <a:t>Action.Submit</a:t>
            </a:r>
            <a:r>
              <a:rPr lang="en-US" dirty="0"/>
              <a:t>` for cards.</a:t>
            </a:r>
          </a:p>
          <a:p>
            <a:endParaRPr lang="en-US" dirty="0"/>
          </a:p>
          <a:p>
            <a:r>
              <a:rPr lang="en-US" dirty="0"/>
              <a:t>When the user selects the button, it will send an HTTP POST `invoke` message to the bot. The Microsoft Teams SDK automatically processes all `invoke` messages and directs them to one of two handlers.</a:t>
            </a:r>
          </a:p>
          <a:p>
            <a:endParaRPr lang="en-US" dirty="0"/>
          </a:p>
          <a:p>
            <a:r>
              <a:rPr lang="en-US" dirty="0"/>
              <a:t>These handlers return an object of type `</a:t>
            </a:r>
            <a:r>
              <a:rPr lang="en-US" dirty="0" err="1"/>
              <a:t>TaskModuleRepose</a:t>
            </a:r>
            <a:r>
              <a:rPr lang="en-US" dirty="0"/>
              <a:t>` that tells Microsoft Teams to either display a message or to display another task module.</a:t>
            </a:r>
          </a:p>
          <a:p>
            <a:endParaRPr lang="en-US" dirty="0"/>
          </a:p>
          <a:p>
            <a:r>
              <a:rPr lang="en-US" dirty="0"/>
              <a:t>The details of the response, either a message or task module, are included in the `value` property of the returned object.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11/30/19 10:54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327405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the message, set a button's type to `invoke`. The `</a:t>
            </a:r>
            <a:r>
              <a:rPr lang="en-US" dirty="0" err="1"/>
              <a:t>value.type</a:t>
            </a:r>
            <a:r>
              <a:rPr lang="en-US" dirty="0"/>
              <a:t>` property of the button should be set to `task/fetch`, or `</a:t>
            </a:r>
            <a:r>
              <a:rPr lang="en-US" dirty="0" err="1"/>
              <a:t>Action.Submit</a:t>
            </a:r>
            <a:r>
              <a:rPr lang="en-US" dirty="0"/>
              <a:t>` for cards.</a:t>
            </a:r>
          </a:p>
          <a:p>
            <a:endParaRPr lang="en-US" dirty="0"/>
          </a:p>
          <a:p>
            <a:r>
              <a:rPr lang="en-US" dirty="0"/>
              <a:t>When the user selects the button, it will send an HTTP POST `invoke` message to the bot. The Microsoft Teams SDK automatically processes all `invoke` messages and directs them to one of two handlers:</a:t>
            </a:r>
          </a:p>
          <a:p>
            <a:endParaRPr lang="en-US" dirty="0"/>
          </a:p>
          <a:p>
            <a:pPr marL="171450" indent="-171450">
              <a:buFont typeface="Arial" panose="020B0604020202020204" pitchFamily="34" charset="0"/>
              <a:buChar char="•"/>
            </a:pPr>
            <a:r>
              <a:rPr lang="en-US" dirty="0"/>
              <a:t>`</a:t>
            </a:r>
            <a:r>
              <a:rPr lang="en-US" dirty="0" err="1"/>
              <a:t>handleTeamsTaskModuleFetch</a:t>
            </a:r>
            <a:r>
              <a:rPr lang="en-US" dirty="0"/>
              <a:t>()`: called when the `</a:t>
            </a:r>
            <a:r>
              <a:rPr lang="en-US" dirty="0" err="1"/>
              <a:t>value.type</a:t>
            </a:r>
            <a:r>
              <a:rPr lang="en-US" dirty="0"/>
              <a:t>` property of the message is `task/fetch`</a:t>
            </a:r>
          </a:p>
          <a:p>
            <a:pPr marL="171450" indent="-171450">
              <a:buFont typeface="Arial" panose="020B0604020202020204" pitchFamily="34" charset="0"/>
              <a:buChar char="•"/>
            </a:pPr>
            <a:r>
              <a:rPr lang="en-US" dirty="0"/>
              <a:t>`</a:t>
            </a:r>
            <a:r>
              <a:rPr lang="en-US" dirty="0" err="1"/>
              <a:t>handleTeamsTaskModuleSubmit</a:t>
            </a:r>
            <a:r>
              <a:rPr lang="en-US" dirty="0"/>
              <a:t>()`: called when the `</a:t>
            </a:r>
            <a:r>
              <a:rPr lang="en-US" dirty="0" err="1"/>
              <a:t>value.type</a:t>
            </a:r>
            <a:r>
              <a:rPr lang="en-US" dirty="0"/>
              <a:t>` property of the message is `task/submit`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11/30/19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6333975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of these methods return an object of type `</a:t>
            </a:r>
            <a:r>
              <a:rPr lang="en-US" dirty="0" err="1"/>
              <a:t>TaskModuleResponse</a:t>
            </a:r>
            <a:r>
              <a:rPr lang="en-US" dirty="0"/>
              <a:t>`. This object tells Microsoft Teams to either display a message (`type: "message"`) or to display another task module (`type: "continue"`).</a:t>
            </a:r>
          </a:p>
          <a:p>
            <a:endParaRPr lang="en-US" dirty="0"/>
          </a:p>
          <a:p>
            <a:r>
              <a:rPr lang="en-US" dirty="0"/>
              <a:t>The details of the response, either a message or a task module, are included in the `value` property of the returned object.</a:t>
            </a:r>
          </a:p>
          <a:p>
            <a:endParaRPr lang="en-US" dirty="0"/>
          </a:p>
          <a:p>
            <a:r>
              <a:rPr lang="en-US" dirty="0"/>
              <a:t>For example, the following response from either of the two handlers to display a message.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11/30/19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1551151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6924490" cy="1828800"/>
          </a:xfrm>
        </p:spPr>
        <p:txBody>
          <a:bodyPr/>
          <a:lstStyle/>
          <a:p>
            <a:r>
              <a:rPr lang="en-US" dirty="0"/>
              <a:t>Using Task Modules </a:t>
            </a:r>
            <a:br>
              <a:rPr lang="en-US" dirty="0"/>
            </a:br>
            <a:r>
              <a:rPr lang="en-US" dirty="0"/>
              <a:t>with bots</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Invoking task modules from bots</a:t>
            </a:r>
          </a:p>
          <a:p>
            <a:pPr>
              <a:spcBef>
                <a:spcPts val="1200"/>
              </a:spcBef>
            </a:pPr>
            <a:endParaRPr lang="en-US" sz="2000" dirty="0"/>
          </a:p>
          <a:p>
            <a:pPr>
              <a:spcBef>
                <a:spcPts val="1200"/>
              </a:spcBef>
            </a:pPr>
            <a:r>
              <a:rPr lang="en-US" sz="2000" dirty="0"/>
              <a:t>Processing task module submissions in bots</a:t>
            </a:r>
          </a:p>
          <a:p>
            <a:pPr>
              <a:spcBef>
                <a:spcPts val="1200"/>
              </a:spcBef>
            </a:pPr>
            <a:endParaRPr lang="en-US" sz="2000" dirty="0"/>
          </a:p>
          <a:p>
            <a:pPr>
              <a:spcBef>
                <a:spcPts val="1200"/>
              </a:spcBef>
            </a:pPr>
            <a:r>
              <a:rPr lang="en-US" sz="2000" dirty="0"/>
              <a:t>Developing bots with task modules</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C05B016-2F86-AD40-8CA7-30482A376E5B}"/>
              </a:ext>
            </a:extLst>
          </p:cNvPr>
          <p:cNvSpPr>
            <a:spLocks noGrp="1"/>
          </p:cNvSpPr>
          <p:nvPr>
            <p:ph type="title"/>
          </p:nvPr>
        </p:nvSpPr>
        <p:spPr/>
        <p:txBody>
          <a:bodyPr/>
          <a:lstStyle/>
          <a:p>
            <a:r>
              <a:rPr lang="en-US" dirty="0"/>
              <a:t>Task Modules &amp; Bots</a:t>
            </a:r>
          </a:p>
        </p:txBody>
      </p:sp>
    </p:spTree>
    <p:extLst>
      <p:ext uri="{BB962C8B-B14F-4D97-AF65-F5344CB8AC3E}">
        <p14:creationId xmlns:p14="http://schemas.microsoft.com/office/powerpoint/2010/main" val="412390634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EB12F-C234-1443-A696-D1AE3731E724}"/>
              </a:ext>
            </a:extLst>
          </p:cNvPr>
          <p:cNvSpPr>
            <a:spLocks noGrp="1"/>
          </p:cNvSpPr>
          <p:nvPr>
            <p:ph type="title"/>
          </p:nvPr>
        </p:nvSpPr>
        <p:spPr/>
        <p:txBody>
          <a:bodyPr/>
          <a:lstStyle/>
          <a:p>
            <a:r>
              <a:rPr lang="en-US" dirty="0"/>
              <a:t>Task Modules &amp; bots</a:t>
            </a:r>
          </a:p>
        </p:txBody>
      </p:sp>
      <p:sp>
        <p:nvSpPr>
          <p:cNvPr id="5" name="Text Placeholder 4">
            <a:extLst>
              <a:ext uri="{FF2B5EF4-FFF2-40B4-BE49-F238E27FC236}">
                <a16:creationId xmlns:a16="http://schemas.microsoft.com/office/drawing/2014/main" id="{40C071F1-DF8B-7C48-817A-3A5A1BBAE559}"/>
              </a:ext>
            </a:extLst>
          </p:cNvPr>
          <p:cNvSpPr>
            <a:spLocks noGrp="1"/>
          </p:cNvSpPr>
          <p:nvPr>
            <p:ph type="body" sz="quarter" idx="10"/>
          </p:nvPr>
        </p:nvSpPr>
        <p:spPr>
          <a:xfrm>
            <a:off x="465138" y="1919804"/>
            <a:ext cx="11533187" cy="3877985"/>
          </a:xfrm>
        </p:spPr>
        <p:txBody>
          <a:bodyPr/>
          <a:lstStyle/>
          <a:p>
            <a:r>
              <a:rPr lang="en-US" dirty="0"/>
              <a:t>Bots can invoke and process submissions from task modules</a:t>
            </a:r>
          </a:p>
          <a:p>
            <a:endParaRPr lang="en-US" dirty="0"/>
          </a:p>
          <a:p>
            <a:r>
              <a:rPr lang="en-US" dirty="0"/>
              <a:t>Bots differ from tabs and deep links:</a:t>
            </a:r>
          </a:p>
          <a:p>
            <a:pPr marL="342900" indent="-342900">
              <a:buFont typeface="Arial" panose="020B0604020202020204" pitchFamily="34" charset="0"/>
              <a:buChar char="•"/>
            </a:pPr>
            <a:r>
              <a:rPr lang="en-US" dirty="0"/>
              <a:t>There is no user-interface for a user to act on to trigger the opening of a task module</a:t>
            </a:r>
          </a:p>
          <a:p>
            <a:pPr marL="342900" indent="-342900">
              <a:buFont typeface="Arial" panose="020B0604020202020204" pitchFamily="34" charset="0"/>
              <a:buChar char="•"/>
            </a:pPr>
            <a:r>
              <a:rPr lang="en-US" dirty="0"/>
              <a:t>Bots run in a service external to Microsoft Teams</a:t>
            </a:r>
          </a:p>
          <a:p>
            <a:pPr marL="342900" indent="-342900">
              <a:buFont typeface="Arial" panose="020B0604020202020204" pitchFamily="34" charset="0"/>
              <a:buChar char="•"/>
            </a:pPr>
            <a:endParaRPr lang="en-US" dirty="0"/>
          </a:p>
          <a:p>
            <a:r>
              <a:rPr lang="en-US" dirty="0"/>
              <a:t>Microsoft’s Bot Framework &amp; the Microsoft Teams SDK </a:t>
            </a:r>
            <a:br>
              <a:rPr lang="en-US" dirty="0"/>
            </a:br>
            <a:r>
              <a:rPr lang="en-US" dirty="0"/>
              <a:t>have added support for</a:t>
            </a:r>
          </a:p>
          <a:p>
            <a:pPr marL="342900" indent="-342900">
              <a:buFont typeface="Arial" panose="020B0604020202020204" pitchFamily="34" charset="0"/>
              <a:buChar char="•"/>
            </a:pPr>
            <a:r>
              <a:rPr lang="en-US" dirty="0"/>
              <a:t>Invoking task modules</a:t>
            </a:r>
          </a:p>
          <a:p>
            <a:pPr marL="342900" indent="-342900">
              <a:buFont typeface="Arial" panose="020B0604020202020204" pitchFamily="34" charset="0"/>
              <a:buChar char="•"/>
            </a:pPr>
            <a:r>
              <a:rPr lang="en-US" dirty="0"/>
              <a:t>Handling the </a:t>
            </a:r>
            <a:r>
              <a:rPr lang="en-US" b="1" dirty="0" err="1"/>
              <a:t>Action.Submit</a:t>
            </a:r>
            <a:r>
              <a:rPr lang="en-US" dirty="0"/>
              <a:t> event where a </a:t>
            </a:r>
            <a:br>
              <a:rPr lang="en-US" dirty="0"/>
            </a:br>
            <a:r>
              <a:rPr lang="en-US" dirty="0"/>
              <a:t>task module  submits information back to the bot</a:t>
            </a:r>
            <a:endParaRPr lang="en-US" b="1" dirty="0"/>
          </a:p>
        </p:txBody>
      </p:sp>
      <p:pic>
        <p:nvPicPr>
          <p:cNvPr id="9" name="Picture 8">
            <a:extLst>
              <a:ext uri="{FF2B5EF4-FFF2-40B4-BE49-F238E27FC236}">
                <a16:creationId xmlns:a16="http://schemas.microsoft.com/office/drawing/2014/main" id="{5006ACBA-99D8-464A-A6AD-0C920F2F6068}"/>
              </a:ext>
            </a:extLst>
          </p:cNvPr>
          <p:cNvPicPr>
            <a:picLocks noChangeAspect="1"/>
          </p:cNvPicPr>
          <p:nvPr/>
        </p:nvPicPr>
        <p:blipFill>
          <a:blip r:embed="rId3"/>
          <a:stretch>
            <a:fillRect/>
          </a:stretch>
        </p:blipFill>
        <p:spPr>
          <a:xfrm>
            <a:off x="6978803" y="3611563"/>
            <a:ext cx="4889500" cy="3213100"/>
          </a:xfrm>
          <a:prstGeom prst="rect">
            <a:avLst/>
          </a:prstGeom>
        </p:spPr>
      </p:pic>
    </p:spTree>
    <p:extLst>
      <p:ext uri="{BB962C8B-B14F-4D97-AF65-F5344CB8AC3E}">
        <p14:creationId xmlns:p14="http://schemas.microsoft.com/office/powerpoint/2010/main" val="152283177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C05B016-2F86-AD40-8CA7-30482A376E5B}"/>
              </a:ext>
            </a:extLst>
          </p:cNvPr>
          <p:cNvSpPr>
            <a:spLocks noGrp="1"/>
          </p:cNvSpPr>
          <p:nvPr>
            <p:ph type="title"/>
          </p:nvPr>
        </p:nvSpPr>
        <p:spPr/>
        <p:txBody>
          <a:bodyPr/>
          <a:lstStyle/>
          <a:p>
            <a:r>
              <a:rPr lang="en-US" dirty="0"/>
              <a:t>Invoke &amp; Process Task Modules from bots</a:t>
            </a:r>
          </a:p>
        </p:txBody>
      </p:sp>
    </p:spTree>
    <p:extLst>
      <p:ext uri="{BB962C8B-B14F-4D97-AF65-F5344CB8AC3E}">
        <p14:creationId xmlns:p14="http://schemas.microsoft.com/office/powerpoint/2010/main" val="376056736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7EA5E0-0CDF-6949-A6CD-179873FC0C68}"/>
              </a:ext>
            </a:extLst>
          </p:cNvPr>
          <p:cNvSpPr>
            <a:spLocks noGrp="1"/>
          </p:cNvSpPr>
          <p:nvPr>
            <p:ph type="title"/>
          </p:nvPr>
        </p:nvSpPr>
        <p:spPr/>
        <p:txBody>
          <a:bodyPr/>
          <a:lstStyle/>
          <a:p>
            <a:r>
              <a:rPr lang="en-US" dirty="0"/>
              <a:t>Invoking Task Modules from bots</a:t>
            </a:r>
          </a:p>
        </p:txBody>
      </p:sp>
      <p:sp>
        <p:nvSpPr>
          <p:cNvPr id="4" name="Text Placeholder 3">
            <a:extLst>
              <a:ext uri="{FF2B5EF4-FFF2-40B4-BE49-F238E27FC236}">
                <a16:creationId xmlns:a16="http://schemas.microsoft.com/office/drawing/2014/main" id="{818CC7BC-52B8-C845-AB3F-BF05F753F483}"/>
              </a:ext>
            </a:extLst>
          </p:cNvPr>
          <p:cNvSpPr>
            <a:spLocks noGrp="1"/>
          </p:cNvSpPr>
          <p:nvPr>
            <p:ph type="body" sz="quarter" idx="10"/>
          </p:nvPr>
        </p:nvSpPr>
        <p:spPr>
          <a:xfrm>
            <a:off x="465138" y="1919804"/>
            <a:ext cx="11533187" cy="2893100"/>
          </a:xfrm>
        </p:spPr>
        <p:txBody>
          <a:bodyPr/>
          <a:lstStyle/>
          <a:p>
            <a:r>
              <a:rPr lang="en-US" dirty="0"/>
              <a:t>Bots can invoke task modules in one of two ways:</a:t>
            </a:r>
          </a:p>
          <a:p>
            <a:endParaRPr lang="en-US" dirty="0"/>
          </a:p>
          <a:p>
            <a:pPr marL="457200" indent="-457200">
              <a:buFont typeface="+mj-lt"/>
              <a:buAutoNum type="arabicPeriod"/>
            </a:pPr>
            <a:r>
              <a:rPr lang="en-US" dirty="0"/>
              <a:t>Create a deep link and embed it in a message the user can select</a:t>
            </a:r>
          </a:p>
          <a:p>
            <a:pPr marL="457200" indent="-457200">
              <a:buFont typeface="+mj-lt"/>
              <a:buAutoNum type="arabicPeriod"/>
            </a:pPr>
            <a:r>
              <a:rPr lang="en-US" dirty="0"/>
              <a:t>Reply/send a special type of message to the Bot Framework &amp; Microsoft Teams</a:t>
            </a:r>
          </a:p>
          <a:p>
            <a:pPr marL="457200" indent="-457200">
              <a:buFont typeface="+mj-lt"/>
              <a:buAutoNum type="arabicPeriod"/>
            </a:pPr>
            <a:endParaRPr lang="en-US" dirty="0"/>
          </a:p>
          <a:p>
            <a:r>
              <a:rPr lang="en-US" dirty="0"/>
              <a:t>Message details:</a:t>
            </a:r>
          </a:p>
          <a:p>
            <a:pPr marL="342900" indent="-342900">
              <a:buFont typeface="Arial" panose="020B0604020202020204" pitchFamily="34" charset="0"/>
              <a:buChar char="•"/>
            </a:pPr>
            <a:r>
              <a:rPr lang="en-US" dirty="0">
                <a:latin typeface="Courier New" panose="02070309020205020404" pitchFamily="49" charset="0"/>
                <a:cs typeface="Courier New" panose="02070309020205020404" pitchFamily="49" charset="0"/>
              </a:rPr>
              <a:t>type </a:t>
            </a:r>
            <a:r>
              <a:rPr lang="en-US" dirty="0"/>
              <a:t>= </a:t>
            </a:r>
            <a:r>
              <a:rPr lang="en-US" dirty="0">
                <a:latin typeface="Courier New" panose="02070309020205020404" pitchFamily="49" charset="0"/>
                <a:cs typeface="Courier New" panose="02070309020205020404" pitchFamily="49" charset="0"/>
              </a:rPr>
              <a:t>invoke</a:t>
            </a:r>
          </a:p>
          <a:p>
            <a:pPr marL="342900" indent="-342900">
              <a:buFont typeface="Arial" panose="020B0604020202020204" pitchFamily="34" charset="0"/>
              <a:buChar char="•"/>
            </a:pPr>
            <a:r>
              <a:rPr lang="en-US" dirty="0" err="1">
                <a:latin typeface="Courier New" panose="02070309020205020404" pitchFamily="49" charset="0"/>
                <a:cs typeface="Courier New" panose="02070309020205020404" pitchFamily="49" charset="0"/>
              </a:rPr>
              <a:t>value.type</a:t>
            </a:r>
            <a:r>
              <a:rPr lang="en-US" dirty="0"/>
              <a:t> = </a:t>
            </a:r>
            <a:r>
              <a:rPr lang="en-US" dirty="0">
                <a:latin typeface="Courier New" panose="02070309020205020404" pitchFamily="49" charset="0"/>
                <a:cs typeface="Courier New" panose="02070309020205020404" pitchFamily="49" charset="0"/>
              </a:rPr>
              <a:t>task/fetch</a:t>
            </a:r>
            <a:r>
              <a:rPr lang="en-US" dirty="0"/>
              <a:t> or </a:t>
            </a:r>
            <a:r>
              <a:rPr lang="en-US" dirty="0">
                <a:latin typeface="Courier New" panose="02070309020205020404" pitchFamily="49" charset="0"/>
                <a:cs typeface="Courier New" panose="02070309020205020404" pitchFamily="49" charset="0"/>
              </a:rPr>
              <a:t>task/submit</a:t>
            </a:r>
          </a:p>
        </p:txBody>
      </p:sp>
    </p:spTree>
    <p:extLst>
      <p:ext uri="{BB962C8B-B14F-4D97-AF65-F5344CB8AC3E}">
        <p14:creationId xmlns:p14="http://schemas.microsoft.com/office/powerpoint/2010/main" val="29439861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DD32B87-7956-194E-830E-52708092C43B}"/>
              </a:ext>
            </a:extLst>
          </p:cNvPr>
          <p:cNvSpPr>
            <a:spLocks noGrp="1"/>
          </p:cNvSpPr>
          <p:nvPr>
            <p:ph type="title"/>
          </p:nvPr>
        </p:nvSpPr>
        <p:spPr/>
        <p:txBody>
          <a:bodyPr/>
          <a:lstStyle/>
          <a:p>
            <a:r>
              <a:rPr lang="en-US" dirty="0"/>
              <a:t>Task Module Invocation from a Bot - How it Works</a:t>
            </a:r>
          </a:p>
        </p:txBody>
      </p:sp>
      <p:pic>
        <p:nvPicPr>
          <p:cNvPr id="8" name="Picture 7">
            <a:extLst>
              <a:ext uri="{FF2B5EF4-FFF2-40B4-BE49-F238E27FC236}">
                <a16:creationId xmlns:a16="http://schemas.microsoft.com/office/drawing/2014/main" id="{71B46C40-87D2-EF40-8144-86FA7A659361}"/>
              </a:ext>
            </a:extLst>
          </p:cNvPr>
          <p:cNvPicPr>
            <a:picLocks noChangeAspect="1"/>
          </p:cNvPicPr>
          <p:nvPr/>
        </p:nvPicPr>
        <p:blipFill>
          <a:blip r:embed="rId3"/>
          <a:stretch>
            <a:fillRect/>
          </a:stretch>
        </p:blipFill>
        <p:spPr>
          <a:xfrm>
            <a:off x="934986" y="1554162"/>
            <a:ext cx="10566502" cy="4630738"/>
          </a:xfrm>
          <a:prstGeom prst="rect">
            <a:avLst/>
          </a:prstGeom>
        </p:spPr>
      </p:pic>
    </p:spTree>
    <p:extLst>
      <p:ext uri="{BB962C8B-B14F-4D97-AF65-F5344CB8AC3E}">
        <p14:creationId xmlns:p14="http://schemas.microsoft.com/office/powerpoint/2010/main" val="33243530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08FFE-B91D-7341-A543-E506EF7F8949}"/>
              </a:ext>
            </a:extLst>
          </p:cNvPr>
          <p:cNvSpPr>
            <a:spLocks noGrp="1"/>
          </p:cNvSpPr>
          <p:nvPr>
            <p:ph type="title"/>
          </p:nvPr>
        </p:nvSpPr>
        <p:spPr/>
        <p:txBody>
          <a:bodyPr/>
          <a:lstStyle/>
          <a:p>
            <a:r>
              <a:rPr lang="en-US" dirty="0"/>
              <a:t>Handing invoke message types in a bot</a:t>
            </a:r>
          </a:p>
        </p:txBody>
      </p:sp>
      <p:sp>
        <p:nvSpPr>
          <p:cNvPr id="3" name="Text Placeholder 2">
            <a:extLst>
              <a:ext uri="{FF2B5EF4-FFF2-40B4-BE49-F238E27FC236}">
                <a16:creationId xmlns:a16="http://schemas.microsoft.com/office/drawing/2014/main" id="{A5DDF6F5-17DC-5A4B-A97D-255A812B0C2F}"/>
              </a:ext>
            </a:extLst>
          </p:cNvPr>
          <p:cNvSpPr>
            <a:spLocks noGrp="1"/>
          </p:cNvSpPr>
          <p:nvPr>
            <p:ph type="body" sz="quarter" idx="10"/>
          </p:nvPr>
        </p:nvSpPr>
        <p:spPr>
          <a:xfrm>
            <a:off x="465138" y="1919804"/>
            <a:ext cx="11815352" cy="4247317"/>
          </a:xfrm>
        </p:spPr>
        <p:txBody>
          <a:bodyPr/>
          <a:lstStyle/>
          <a:p>
            <a:r>
              <a:rPr lang="en-US" dirty="0"/>
              <a:t>Microsoft Teams’ SDK captures and forwards messages to one of two handlers developers can override on the bot class</a:t>
            </a:r>
          </a:p>
          <a:p>
            <a:endParaRPr lang="en-US" dirty="0"/>
          </a:p>
          <a:p>
            <a:r>
              <a:rPr lang="en-US" dirty="0"/>
              <a:t>Messages of type </a:t>
            </a:r>
            <a:r>
              <a:rPr lang="en-US" dirty="0">
                <a:latin typeface="Courier New" panose="02070309020205020404" pitchFamily="49" charset="0"/>
                <a:cs typeface="Courier New" panose="02070309020205020404" pitchFamily="49" charset="0"/>
              </a:rPr>
              <a:t>task/fetch</a:t>
            </a:r>
            <a:r>
              <a:rPr lang="en-US" dirty="0"/>
              <a:t> processed by </a:t>
            </a:r>
            <a:r>
              <a:rPr lang="en-US" dirty="0" err="1">
                <a:latin typeface="Courier New" panose="02070309020205020404" pitchFamily="49" charset="0"/>
                <a:cs typeface="Courier New" panose="02070309020205020404" pitchFamily="49" charset="0"/>
              </a:rPr>
              <a:t>handleTeamsTaskModuleFetch</a:t>
            </a:r>
            <a:r>
              <a:rPr lang="en-US" dirty="0">
                <a:latin typeface="Courier New" panose="02070309020205020404" pitchFamily="49" charset="0"/>
                <a:cs typeface="Courier New" panose="02070309020205020404" pitchFamily="49" charset="0"/>
              </a:rPr>
              <a:t>()</a:t>
            </a:r>
            <a:endParaRPr lang="en-US" dirty="0"/>
          </a:p>
          <a:p>
            <a:r>
              <a:rPr lang="en-US" dirty="0"/>
              <a:t>	Called when prompted to display a task module</a:t>
            </a:r>
          </a:p>
          <a:p>
            <a:endParaRPr lang="en-US" dirty="0"/>
          </a:p>
          <a:p>
            <a:r>
              <a:rPr lang="en-US" dirty="0"/>
              <a:t>Messages of type task/submit processed by </a:t>
            </a:r>
            <a:r>
              <a:rPr lang="en-US" dirty="0" err="1">
                <a:latin typeface="Courier New" panose="02070309020205020404" pitchFamily="49" charset="0"/>
                <a:cs typeface="Courier New" panose="02070309020205020404" pitchFamily="49" charset="0"/>
              </a:rPr>
              <a:t>handleTeamsTaskModuleSubmit</a:t>
            </a:r>
            <a:r>
              <a:rPr lang="en-US" dirty="0">
                <a:latin typeface="Courier New" panose="02070309020205020404" pitchFamily="49" charset="0"/>
                <a:cs typeface="Courier New" panose="02070309020205020404" pitchFamily="49" charset="0"/>
              </a:rPr>
              <a:t>()</a:t>
            </a:r>
          </a:p>
          <a:p>
            <a:r>
              <a:rPr lang="en-US" dirty="0"/>
              <a:t>	Called when a task module submits back to it’s caller/host</a:t>
            </a:r>
          </a:p>
          <a:p>
            <a:endParaRPr lang="en-US" dirty="0"/>
          </a:p>
          <a:p>
            <a:r>
              <a:rPr lang="en-US" dirty="0"/>
              <a:t>	Similar to </a:t>
            </a:r>
            <a:r>
              <a:rPr lang="en-US" dirty="0" err="1">
                <a:latin typeface="Courier New" panose="02070309020205020404" pitchFamily="49" charset="0"/>
                <a:cs typeface="Courier New" panose="02070309020205020404" pitchFamily="49" charset="0"/>
              </a:rPr>
              <a:t>submitHandler</a:t>
            </a:r>
            <a:r>
              <a:rPr lang="en-US" dirty="0">
                <a:latin typeface="Courier New" panose="02070309020205020404" pitchFamily="49" charset="0"/>
                <a:cs typeface="Courier New" panose="02070309020205020404" pitchFamily="49" charset="0"/>
              </a:rPr>
              <a:t>(error: string, result: </a:t>
            </a:r>
            <a:r>
              <a:rPr lang="en-US" dirty="0" err="1">
                <a:latin typeface="Courier New" panose="02070309020205020404" pitchFamily="49" charset="0"/>
                <a:cs typeface="Courier New" panose="02070309020205020404" pitchFamily="49" charset="0"/>
              </a:rPr>
              <a:t>object|any</a:t>
            </a:r>
            <a:r>
              <a:rPr lang="en-US" dirty="0">
                <a:latin typeface="Courier New" panose="02070309020205020404" pitchFamily="49" charset="0"/>
                <a:cs typeface="Courier New" panose="02070309020205020404" pitchFamily="49" charset="0"/>
              </a:rPr>
              <a:t>)</a:t>
            </a:r>
            <a:r>
              <a:rPr lang="en-US" dirty="0"/>
              <a:t> callback in the SDK</a:t>
            </a:r>
          </a:p>
          <a:p>
            <a:endParaRPr lang="en-US" dirty="0"/>
          </a:p>
        </p:txBody>
      </p:sp>
    </p:spTree>
    <p:extLst>
      <p:ext uri="{BB962C8B-B14F-4D97-AF65-F5344CB8AC3E}">
        <p14:creationId xmlns:p14="http://schemas.microsoft.com/office/powerpoint/2010/main" val="349456204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7CA2E-0ADB-B44C-9DFE-A036E98A4509}"/>
              </a:ext>
            </a:extLst>
          </p:cNvPr>
          <p:cNvSpPr>
            <a:spLocks noGrp="1"/>
          </p:cNvSpPr>
          <p:nvPr>
            <p:ph type="title"/>
          </p:nvPr>
        </p:nvSpPr>
        <p:spPr/>
        <p:txBody>
          <a:bodyPr/>
          <a:lstStyle/>
          <a:p>
            <a:r>
              <a:rPr lang="en-US" dirty="0"/>
              <a:t>Invoke message callbacks responses</a:t>
            </a:r>
          </a:p>
        </p:txBody>
      </p:sp>
      <p:sp>
        <p:nvSpPr>
          <p:cNvPr id="3" name="Text Placeholder 2">
            <a:extLst>
              <a:ext uri="{FF2B5EF4-FFF2-40B4-BE49-F238E27FC236}">
                <a16:creationId xmlns:a16="http://schemas.microsoft.com/office/drawing/2014/main" id="{E8111540-9DF7-AE42-AEB0-7A43D7D1DBE7}"/>
              </a:ext>
            </a:extLst>
          </p:cNvPr>
          <p:cNvSpPr>
            <a:spLocks noGrp="1"/>
          </p:cNvSpPr>
          <p:nvPr>
            <p:ph type="body" sz="quarter" idx="10"/>
          </p:nvPr>
        </p:nvSpPr>
        <p:spPr>
          <a:xfrm>
            <a:off x="465138" y="1919804"/>
            <a:ext cx="11533187" cy="5109091"/>
          </a:xfrm>
        </p:spPr>
        <p:txBody>
          <a:bodyPr/>
          <a:lstStyle/>
          <a:p>
            <a:r>
              <a:rPr lang="en-US" dirty="0"/>
              <a:t>Both invoke message handlers return an object of type </a:t>
            </a:r>
            <a:r>
              <a:rPr lang="en-US" b="1" dirty="0" err="1"/>
              <a:t>TaskModuleResponse</a:t>
            </a:r>
            <a:endParaRPr lang="en-US" b="1" dirty="0"/>
          </a:p>
          <a:p>
            <a:endParaRPr lang="en-US" dirty="0"/>
          </a:p>
          <a:p>
            <a:r>
              <a:rPr lang="en-US" dirty="0"/>
              <a:t>Indicates to either display a message or another task module:</a:t>
            </a:r>
          </a:p>
          <a:p>
            <a:endParaRPr lang="en-US" dirty="0"/>
          </a:p>
          <a:p>
            <a:r>
              <a:rPr lang="en-US" dirty="0"/>
              <a:t>Message:</a:t>
            </a:r>
          </a:p>
          <a:p>
            <a:r>
              <a:rPr lang="en-US" dirty="0">
                <a:latin typeface="Courier New" panose="02070309020205020404" pitchFamily="49" charset="0"/>
                <a:cs typeface="Courier New" panose="02070309020205020404" pitchFamily="49" charset="0"/>
              </a:rPr>
              <a:t>{ "task": { "type": "message", "value": "Message text } }</a:t>
            </a:r>
          </a:p>
          <a:p>
            <a:endParaRPr lang="en-US" dirty="0"/>
          </a:p>
          <a:p>
            <a:r>
              <a:rPr lang="en-US" dirty="0"/>
              <a:t>Task module:</a:t>
            </a:r>
          </a:p>
          <a:p>
            <a:r>
              <a:rPr lang="en-US" dirty="0">
                <a:latin typeface="Courier New" panose="02070309020205020404" pitchFamily="49" charset="0"/>
                <a:cs typeface="Courier New" panose="02070309020205020404" pitchFamily="49" charset="0"/>
              </a:rPr>
              <a:t>{ "task": { </a:t>
            </a:r>
          </a:p>
          <a:p>
            <a:r>
              <a:rPr lang="en-US" dirty="0">
                <a:latin typeface="Courier New" panose="02070309020205020404" pitchFamily="49" charset="0"/>
                <a:cs typeface="Courier New" panose="02070309020205020404" pitchFamily="49" charset="0"/>
              </a:rPr>
              <a:t>    "type": "continue", </a:t>
            </a:r>
          </a:p>
          <a:p>
            <a:r>
              <a:rPr lang="en-US" dirty="0">
                <a:latin typeface="Courier New" panose="02070309020205020404" pitchFamily="49" charset="0"/>
                <a:cs typeface="Courier New" panose="02070309020205020404" pitchFamily="49" charset="0"/>
              </a:rPr>
              <a:t>    "value": { "title": &lt;</a:t>
            </a:r>
            <a:r>
              <a:rPr lang="en-US" dirty="0" err="1">
                <a:latin typeface="Courier New" panose="02070309020205020404" pitchFamily="49" charset="0"/>
                <a:cs typeface="Courier New" panose="02070309020205020404" pitchFamily="49" charset="0"/>
              </a:rPr>
              <a:t>TaskModuleTaskInfo</a:t>
            </a:r>
            <a:r>
              <a:rPr lang="en-US" dirty="0">
                <a:latin typeface="Courier New" panose="02070309020205020404" pitchFamily="49" charset="0"/>
                <a:cs typeface="Courier New" panose="02070309020205020404" pitchFamily="49" charset="0"/>
              </a:rPr>
              <a:t> object&gt; }</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a:t>
            </a:r>
          </a:p>
          <a:p>
            <a:endParaRPr lang="en-US" dirty="0"/>
          </a:p>
        </p:txBody>
      </p:sp>
    </p:spTree>
    <p:extLst>
      <p:ext uri="{BB962C8B-B14F-4D97-AF65-F5344CB8AC3E}">
        <p14:creationId xmlns:p14="http://schemas.microsoft.com/office/powerpoint/2010/main" val="4150274565"/>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EE5866-A3ED-447F-9386-F25EB407268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1361</Words>
  <Application>Microsoft Macintosh PowerPoint</Application>
  <PresentationFormat>Custom</PresentationFormat>
  <Paragraphs>125</Paragraphs>
  <Slides>12</Slides>
  <Notes>12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12</vt:i4>
      </vt:variant>
    </vt:vector>
  </HeadingPairs>
  <TitlesOfParts>
    <vt:vector size="20" baseType="lpstr">
      <vt:lpstr>Arial</vt:lpstr>
      <vt:lpstr>Courier New</vt:lpstr>
      <vt:lpstr>Segoe UI</vt:lpstr>
      <vt:lpstr>Segoe UI Light</vt:lpstr>
      <vt:lpstr>Segoe UI Semibold</vt:lpstr>
      <vt:lpstr>Wingdings</vt:lpstr>
      <vt:lpstr>Office 365 PPT Template - 2017</vt:lpstr>
      <vt:lpstr>1_Office 365 PPT Template - 2017</vt:lpstr>
      <vt:lpstr>Using Task Modules  with bots</vt:lpstr>
      <vt:lpstr>Overview</vt:lpstr>
      <vt:lpstr>Task Modules &amp; Bots</vt:lpstr>
      <vt:lpstr>Task Modules &amp; bots</vt:lpstr>
      <vt:lpstr>Invoke &amp; Process Task Modules from bots</vt:lpstr>
      <vt:lpstr>Invoking Task Modules from bots</vt:lpstr>
      <vt:lpstr>Task Module Invocation from a Bot - How it Works</vt:lpstr>
      <vt:lpstr>Handing invoke message types in a bot</vt:lpstr>
      <vt:lpstr>Invoke message callbacks responses</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2019-11-30T16:03:27Z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